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expressjs/body-parser" TargetMode="External"/><Relationship Id="rId3" Type="http://schemas.openxmlformats.org/officeDocument/2006/relationships/hyperlink" Target="https://www.npmjs.com/package/body-parser-json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ququ.com/post/four-ways-to-post-data-in-http.html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xpressjs.com/en/api.html#res.send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.visualstudio.com/docs/customization/keybindings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ongoosejs.com/docs/queries.html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.wikipedia.org/wiki/Cookie" TargetMode="Externa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HTTP連線要求中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瀏覽器主要有兩種方法與伺服器溝通：GET / POST 方法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大多數連線都是以GET方法來要求頁面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網頁的</a:t>
            </a:r>
            <a:r>
              <a:rPr b="1" lang="zh-TW" sz="1200">
                <a:solidFill>
                  <a:srgbClr val="0000FF"/>
                </a:solidFill>
              </a:rPr>
              <a:t>表單</a:t>
            </a:r>
            <a:r>
              <a:rPr lang="zh-TW" sz="1200"/>
              <a:t>傳送，則是使用</a:t>
            </a:r>
            <a:r>
              <a:rPr b="1" lang="zh-TW" sz="1200">
                <a:solidFill>
                  <a:srgbClr val="0000FF"/>
                </a:solidFill>
              </a:rPr>
              <a:t>POST</a:t>
            </a:r>
            <a:r>
              <a:rPr lang="zh-TW" sz="1200"/>
              <a:t> 方法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處理函數：執行工作跟決定要回傳什麼內容給瀏覽器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req參數：記錄瀏覽器跟Server發送request的各類資訊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res參數：用來回應browser的物件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/>
              <a:t>在node裡面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routes.js  就是一個module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這邊是把function  export出來  ，讓其他module可以用require引入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/>
              <a:t>node裡面  檔案都是module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require ‘xxx’會去看 node_modules裡面有沒有安裝，或是內建module(如http)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也可以寫檔案路徑    搭配module.exports使用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/>
              <a:t>server.js這邊把 express app傳入去設定路徑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require 檔案路徑之後  回傳拿到的就是一個function物件，所以可以傳入function參數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Restful Web API已被許多大型網站服務採用：Google Facebook Amazon Microsoft等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Route Parameters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req.</a:t>
            </a:r>
            <a:r>
              <a:rPr b="1" lang="zh-TW" sz="1400">
                <a:solidFill>
                  <a:srgbClr val="0000FF"/>
                </a:solidFill>
              </a:rPr>
              <a:t>params</a:t>
            </a:r>
            <a:r>
              <a:rPr lang="zh-TW" sz="1400"/>
              <a:t>.id會去對應到 /api/user/:id的id部分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res.status用來回傳status 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用finish的也要改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協助你開發API的工具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內容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metadata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0000FF"/>
                </a:solidFill>
              </a:rPr>
              <a:t>Query String</a:t>
            </a:r>
            <a:r>
              <a:rPr lang="zh-TW"/>
              <a:t> : 用</a:t>
            </a:r>
            <a:r>
              <a:rPr b="1" lang="zh-TW">
                <a:solidFill>
                  <a:srgbClr val="0000FF"/>
                </a:solidFill>
              </a:rPr>
              <a:t>?</a:t>
            </a:r>
            <a:r>
              <a:rPr lang="zh-TW"/>
              <a:t>開頭把參數加在網址列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可用&amp;串連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這邊reddit的</a:t>
            </a:r>
            <a:r>
              <a:rPr b="1" lang="zh-TW"/>
              <a:t>/search</a:t>
            </a:r>
            <a:r>
              <a:rPr lang="zh-TW"/>
              <a:t>頁面只會處理q=xxx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後端程式收到request會去抓出q的值，對DB做Query查出資料，回Http response給browser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/search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設定參數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q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send</a:t>
            </a:r>
          </a:p>
          <a:p>
            <a:pPr indent="-228600" lvl="0" marL="457200">
              <a:spcBef>
                <a:spcPts val="0"/>
              </a:spcBef>
              <a:buAutoNum type="arabicParenBoth"/>
            </a:pPr>
            <a:r>
              <a:rPr lang="zh-TW"/>
              <a:t>body-Preview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nodemon  server.js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檔案有修改儲存後，server會自動重啟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為了讓Express讀取並處理POST方法的body資料區塊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要使用body-parser模組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bodyParser.urlencoded(options)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=&gt;回傳只處理urlencoded的bodies的middleware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// parse application/x-www-form-urlencoded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app.use(bodyParser.urlencoded({ extended: true }))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200"/>
              <a:t>// parse application/json</a:t>
            </a:r>
          </a:p>
          <a:p>
            <a:pPr indent="0" lvl="0" mar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200"/>
              <a:t>app.use(bodyParser.json())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documentation: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 u="sng">
                <a:solidFill>
                  <a:schemeClr val="hlink"/>
                </a:solidFill>
                <a:hlinkClick r:id="rId2"/>
              </a:rPr>
              <a:t>https://github.com/expressjs/body-parser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https://www.npmjs.com/package/body-parser-json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res.json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回傳json物件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(1)選POST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(2)輸入URL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(3)選擇傳送的req.body內容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(4)選x-www-form-urlencoded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(5)輸入key/value pair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(6)send出request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(7)看結果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補充資料(四種常見的 POST 提交數據方式)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 u="sng">
                <a:solidFill>
                  <a:schemeClr val="hlink"/>
                </a:solidFill>
                <a:hlinkClick r:id="rId2"/>
              </a:rPr>
              <a:t>https://imququ.com/post/four-ways-to-post-data-in-http.html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這個route是用來給下拉選單那邊撈出所有目錄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先安裝psotman  有app跟chrome 商店版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id可到mlab去找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會在console印出進來的request method跟路徑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res.send文件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 u="sng">
                <a:solidFill>
                  <a:schemeClr val="hlink"/>
                </a:solidFill>
                <a:hlinkClick r:id="rId2"/>
              </a:rPr>
              <a:t>http://expressjs.com/en/api.html#res.send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有大量欄位可供使用，都很像真實的資料欄位格式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自動產生email  地址 電話  圖片等欄位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也有中文的(大陸人弄的)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建立subrouter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引入faker模組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引入Category及Product model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export router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app.use第一個參數/api用來設定subroute路徑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對照你剛剛建立的類別是什麼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localhost:3000</a:t>
            </a:r>
            <a:r>
              <a:rPr lang="zh-TW" sz="1400">
                <a:solidFill>
                  <a:srgbClr val="0000FF"/>
                </a:solidFill>
              </a:rPr>
              <a:t>/api/</a:t>
            </a:r>
            <a:r>
              <a:rPr lang="zh-TW" sz="1400">
                <a:solidFill>
                  <a:srgbClr val="FF0000"/>
                </a:solidFill>
              </a:rPr>
              <a:t>shoes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400">
                <a:solidFill>
                  <a:srgbClr val="FF0000"/>
                </a:solidFill>
              </a:rPr>
              <a:t>注意：/api route要放 /routes.js前面，不然會跑到＊ route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findOne function只會抓一筆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req.params會去抓/:後面的值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所以req.params.</a:t>
            </a:r>
            <a:r>
              <a:rPr b="1" lang="zh-TW" sz="1400">
                <a:solidFill>
                  <a:srgbClr val="0000FF"/>
                </a:solidFill>
              </a:rPr>
              <a:t>name</a:t>
            </a:r>
            <a:r>
              <a:rPr lang="zh-TW" sz="1400"/>
              <a:t>對應/:</a:t>
            </a:r>
            <a:r>
              <a:rPr b="1" lang="zh-TW" sz="1400">
                <a:solidFill>
                  <a:srgbClr val="0000FF"/>
                </a:solidFill>
              </a:rPr>
              <a:t>name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model執行完data操作後，會呼叫後面的處理函式，傳入2個參數error跟category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如果沒錯誤 error會是null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若有找到資料，會設定給category物件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後續便可針對category物件做處理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這邊取出category的_id作為要建立product的category (參考product schema-右圖)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參考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2"/>
              </a:rPr>
              <a:t>https://code.visualstudio.com/docs/customization/keybindings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取得某一目錄下所有products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id對應到的product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取得所有product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第一步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要操作什麼data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要先拿到對應的Model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這個route是在下拉選單選擇目錄時，用來帶出對應目錄下的所有產品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id為category的id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這邊有兩個重點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因為product schema內的category是reference到Category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所以這邊要用populate去做替換的動作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find函數傳入的是一個query物件，這時mongoose還沒去執行這個指令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必須要下.exec 執行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執行完一樣呼叫處理函數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query 傳入{ }表示 去找Product model對應的所有document，也就是所有product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Test可測試是否連成功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箭頭處可直接下指令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ctrl + enter 執行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參考文件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http://mongoosejs.com/docs/queries.html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下週會實作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A檔案裡用module.exports設定想匯出的東西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B檔案就可用require拿來用使用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當你在瀏覽器重新整理頁面時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會重新下載server上的頁面資料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server並不知道你就是剛剛正在瀏覽網頁的人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cookie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2"/>
              </a:rPr>
              <a:t>https://zh.wikipedia.org/wiki/Cookie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Cookie 的交換會在建立連線時，在背景自動完成，因此開發者不必考慮Client/Server的號碼牌交換問題。 Browser 會在建立連線後，第一時間就自動在背景把 Cookie 上傳到 Server，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Server 也在回傳資料時，第一時間自動把 Cookie 回傳給 Client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1 User A第一次發出request要求頁面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2.Server在瀏覽器第一次連線時，產生一組unique的key X，透過cookie給瀏覽器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3.下次同一個clinet再發出連線request時，會在其cookie內帶有key 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4.瀏覽器看到key X就知道是User A發出的，回應User A 可以看到的內容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localhost:3000/myRoute" TargetMode="External"/><Relationship Id="rId4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ropbox.com/sh/mnxu5fosuhjpug0/AACoP4bMMMPOeEFYKEKPrqXpa?dl=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getpostman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marak.github.io/faker.js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robomongo.org/" TargetMode="External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3351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427650" y="1680325"/>
            <a:ext cx="8288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5200">
                <a:solidFill>
                  <a:schemeClr val="dk1"/>
                </a:solidFill>
              </a:rPr>
              <a:t>MEAN Stack實作班02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Routing (自定路由)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 u="sng"/>
              <a:t>沒有Express時：</a:t>
            </a:r>
            <a:br>
              <a:rPr lang="zh-TW" sz="2400"/>
            </a:br>
            <a:r>
              <a:rPr lang="zh-TW" sz="2400"/>
              <a:t>自己解析URL，判斷URL路徑，依照路徑不同決定要執行什麼工作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 u="sng"/>
              <a:t>有Express後：</a:t>
            </a:r>
            <a:br>
              <a:rPr lang="zh-TW" sz="2400"/>
            </a:br>
            <a:r>
              <a:rPr lang="zh-TW" sz="2400"/>
              <a:t>提供Routing機制，可讓我們用get( )或post ( )方法自訂Routing和對應的處理函數</a:t>
            </a:r>
            <a:br>
              <a:rPr lang="zh-TW" sz="2400"/>
            </a:br>
            <a:r>
              <a:rPr lang="zh-TW" sz="2400"/>
              <a:t>不用再自己解析URL路徑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 混合式</a:t>
            </a:r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225625" y="120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前兩種一起用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敏感資料放server端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Express session 實作</a:t>
            </a:r>
          </a:p>
        </p:txBody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Express要啟用session要裝2個模組</a:t>
            </a:r>
          </a:p>
          <a:p>
            <a:pPr indent="-419100" lvl="0" marL="457200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lang="zh-TW" sz="3000">
                <a:solidFill>
                  <a:srgbClr val="FFFF00"/>
                </a:solidFill>
              </a:rPr>
              <a:t>cookie-parser</a:t>
            </a:r>
          </a:p>
          <a:p>
            <a:pPr indent="-419100" lvl="0" marL="457200" rtl="0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lang="zh-TW" sz="3000">
                <a:solidFill>
                  <a:srgbClr val="FFFF00"/>
                </a:solidFill>
              </a:rPr>
              <a:t>express-session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000"/>
              <a:t>cookie session要裝</a:t>
            </a:r>
          </a:p>
          <a:p>
            <a:pPr indent="-419100" lvl="0" marL="457200" rtl="0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lang="zh-TW" sz="3000">
                <a:solidFill>
                  <a:srgbClr val="FFFF00"/>
                </a:solidFill>
              </a:rPr>
              <a:t>cookie-session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311700" y="4560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Demo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275" y="809250"/>
            <a:ext cx="57721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600" y="2504451"/>
            <a:ext cx="4044650" cy="2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回家作業</a:t>
            </a:r>
          </a:p>
        </p:txBody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於mlab上建立好3個目錄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用faker.js幫3個目錄各增加10個產品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title"/>
          </p:nvPr>
        </p:nvSpPr>
        <p:spPr>
          <a:xfrm>
            <a:off x="311700" y="267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module.exports (補充)</a:t>
            </a:r>
          </a:p>
        </p:txBody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311700" y="922050"/>
            <a:ext cx="8520600" cy="3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zh-TW">
                <a:solidFill>
                  <a:srgbClr val="00FFFF"/>
                </a:solidFill>
              </a:rPr>
              <a:t>require('./config/database.js')</a:t>
            </a:r>
            <a:r>
              <a:rPr b="1" lang="zh-TW"/>
              <a:t> </a:t>
            </a:r>
            <a:r>
              <a:rPr lang="zh-TW"/>
              <a:t>會去執行database.js內每一行</a:t>
            </a:r>
            <a:br>
              <a:rPr lang="zh-TW"/>
            </a:b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zh-TW">
                <a:solidFill>
                  <a:srgbClr val="00FFFF"/>
                </a:solidFill>
              </a:rPr>
              <a:t>var dbURI = require('./config/database.js');</a:t>
            </a:r>
            <a:br>
              <a:rPr lang="zh-TW"/>
            </a:br>
            <a:r>
              <a:rPr lang="zh-TW"/>
              <a:t>dbURI會被assign為database.js內，有被module.exports出來的物件或function</a:t>
            </a:r>
            <a:br>
              <a:rPr lang="zh-TW"/>
            </a:br>
            <a:r>
              <a:rPr lang="zh-TW"/>
              <a:t>但因為都沒有寫module.exports</a:t>
            </a:r>
            <a:br>
              <a:rPr lang="zh-TW"/>
            </a:br>
            <a:r>
              <a:rPr lang="zh-TW"/>
              <a:t>所以console.log(dbURI)會是空物件</a:t>
            </a:r>
            <a:br>
              <a:rPr lang="zh-TW"/>
            </a:b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rgbClr val="00FF00"/>
                </a:solidFill>
              </a:rPr>
              <a:t>A檔案require B檔案進來，只會執行B檔案內容，無法存取B檔案內的東西</a:t>
            </a:r>
            <a:br>
              <a:rPr lang="zh-TW">
                <a:solidFill>
                  <a:srgbClr val="00FF00"/>
                </a:solidFill>
              </a:rPr>
            </a:br>
            <a:r>
              <a:rPr lang="zh-TW">
                <a:solidFill>
                  <a:srgbClr val="00FF00"/>
                </a:solidFill>
              </a:rPr>
              <a:t>要存取，必須去寫module.exports=要export出來的東西</a:t>
            </a:r>
            <a:br>
              <a:rPr lang="zh-TW"/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Example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641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假設路徑是  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http://localhost:3000/myRoute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200" y="1619250"/>
            <a:ext cx="5961950" cy="27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處理函數(callback)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request - 連線要求的資訊和方法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response - 回應連線的資訊和方法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function(req,res) { </a:t>
            </a:r>
            <a:br>
              <a:rPr lang="zh-TW" sz="2400">
                <a:solidFill>
                  <a:srgbClr val="FFFF00"/>
                </a:solidFill>
              </a:rPr>
            </a:br>
            <a:r>
              <a:rPr lang="zh-TW" sz="2400">
                <a:solidFill>
                  <a:srgbClr val="FFFF00"/>
                </a:solidFill>
              </a:rPr>
              <a:t>	//處理連線要求，並回應browser</a:t>
            </a:r>
            <a:br>
              <a:rPr lang="zh-TW" sz="2400">
                <a:solidFill>
                  <a:srgbClr val="FFFF00"/>
                </a:solidFill>
              </a:rPr>
            </a:br>
            <a:r>
              <a:rPr lang="zh-TW" sz="2400">
                <a:solidFill>
                  <a:srgbClr val="FFFF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228575" y="2117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新增Routes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app/</a:t>
            </a:r>
            <a:r>
              <a:rPr lang="zh-TW">
                <a:solidFill>
                  <a:srgbClr val="FFFF00"/>
                </a:solidFill>
              </a:rPr>
              <a:t>routes.js                           </a:t>
            </a:r>
            <a:r>
              <a:rPr lang="zh-TW"/>
              <a:t>module.exports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0" y="1583725"/>
            <a:ext cx="7787500" cy="23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Require  /   module.exports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Server.js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512" y="1975825"/>
            <a:ext cx="6992974" cy="9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新增app/route.js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12" y="1455725"/>
            <a:ext cx="60864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加about route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97" y="1243150"/>
            <a:ext cx="5086349" cy="3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在server.js  require  route.js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5424"/>
            <a:ext cx="4755924" cy="9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350" y="2705462"/>
            <a:ext cx="49530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app/</a:t>
            </a:r>
            <a:r>
              <a:rPr lang="zh-TW">
                <a:solidFill>
                  <a:srgbClr val="FFFF00"/>
                </a:solidFill>
              </a:rPr>
              <a:t>routes.js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新增</a:t>
            </a:r>
            <a:r>
              <a:rPr b="1" lang="zh-TW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“ * ” </a:t>
            </a:r>
            <a:r>
              <a:rPr lang="zh-TW"/>
              <a:t>route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159" y="0"/>
            <a:ext cx="54038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上課資源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檔案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https://www.dropbox.com/sh/mnxu5fosuhjpug0/AACoP4bMMMPOeEFYKEKPrqXpa?dl=0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br>
              <a:rPr lang="zh-TW" sz="3000"/>
            </a:b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62" y="1838325"/>
            <a:ext cx="39528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61375" y="2216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如果把這個route放到最前面會發生什麼事？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23572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Route Parameters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route parameters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25" y="1094737"/>
            <a:ext cx="6295374" cy="3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route params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:subredditName</a:t>
            </a:r>
            <a:br>
              <a:rPr lang="zh-TW"/>
            </a:br>
            <a:r>
              <a:rPr lang="zh-TW"/>
              <a:t>對應到soccer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775" y="2476850"/>
            <a:ext cx="6705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200" y="304550"/>
            <a:ext cx="54673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多個 parameters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0400"/>
            <a:ext cx="8177750" cy="3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49400"/>
            <a:ext cx="8038175" cy="10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153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多個 parameters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" y="769962"/>
            <a:ext cx="83724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5" y="2687725"/>
            <a:ext cx="72390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237" y="4024450"/>
            <a:ext cx="70675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練習時間：10分鐘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建立單一params的route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建立multiple params的route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1789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TW" sz="4800"/>
              <a:t>                 REST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Restful Routing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REST：</a:t>
            </a:r>
            <a:r>
              <a:rPr lang="zh-TW" sz="3000">
                <a:solidFill>
                  <a:srgbClr val="FFFF00"/>
                </a:solidFill>
              </a:rPr>
              <a:t>Re</a:t>
            </a:r>
            <a:r>
              <a:rPr lang="zh-TW" sz="3000"/>
              <a:t>presentational </a:t>
            </a:r>
            <a:r>
              <a:rPr lang="zh-TW" sz="3000">
                <a:solidFill>
                  <a:srgbClr val="FFFF00"/>
                </a:solidFill>
              </a:rPr>
              <a:t>S</a:t>
            </a:r>
            <a:r>
              <a:rPr lang="zh-TW" sz="3000"/>
              <a:t>tate </a:t>
            </a:r>
            <a:r>
              <a:rPr lang="zh-TW" sz="3000">
                <a:solidFill>
                  <a:srgbClr val="FFFF00"/>
                </a:solidFill>
              </a:rPr>
              <a:t>T</a:t>
            </a:r>
            <a:r>
              <a:rPr lang="zh-TW" sz="3000"/>
              <a:t>ransfer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是一種style，不是protocol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一種介於HTTP routes跟C</a:t>
            </a:r>
            <a:r>
              <a:rPr lang="zh-TW" sz="3000"/>
              <a:t>R</a:t>
            </a:r>
            <a:r>
              <a:rPr lang="zh-TW" sz="3000"/>
              <a:t>UD的mapping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大家容易follow的規則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開啟shop資料夾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server.js上按右鍵，開啟命令提示字元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輸入</a:t>
            </a:r>
            <a:r>
              <a:rPr lang="zh-TW">
                <a:solidFill>
                  <a:srgbClr val="FFFF00"/>
                </a:solidFill>
              </a:rPr>
              <a:t>npm install</a:t>
            </a:r>
            <a:r>
              <a:rPr lang="zh-TW"/>
              <a:t>安裝packages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修改</a:t>
            </a:r>
            <a:r>
              <a:rPr lang="zh-TW">
                <a:solidFill>
                  <a:srgbClr val="00FFFF"/>
                </a:solidFill>
              </a:rPr>
              <a:t>config/databast.js</a:t>
            </a:r>
            <a:r>
              <a:rPr lang="zh-TW"/>
              <a:t>內dbURI的網址及帳密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TW"/>
              <a:t>測試</a:t>
            </a:r>
            <a:r>
              <a:rPr lang="zh-TW">
                <a:solidFill>
                  <a:srgbClr val="FFFF00"/>
                </a:solidFill>
              </a:rPr>
              <a:t>node server.js</a:t>
            </a:r>
            <a:r>
              <a:rPr lang="zh-TW"/>
              <a:t>是否啟動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637" y="269500"/>
            <a:ext cx="28670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常用的HTTP 方法(method)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GET：請求取得指定資源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POST：向指定資源傳送資料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PUT：請求伺服器儲存一個資源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DELETE：請求伺服器刪除指定資源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根據REST設計模式，分別用於實現下面功能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GET：</a:t>
            </a:r>
            <a:r>
              <a:rPr lang="zh-TW">
                <a:solidFill>
                  <a:srgbClr val="ADADAD"/>
                </a:solidFill>
              </a:rPr>
              <a:t>讀取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POST：新增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PUT：更新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DETELE：刪除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625" y="1152477"/>
            <a:ext cx="5420575" cy="27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352"/>
            <a:ext cx="9143999" cy="443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1760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4800"/>
              <a:t>API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API：</a:t>
            </a:r>
            <a:r>
              <a:rPr lang="zh-TW" sz="3600">
                <a:solidFill>
                  <a:srgbClr val="FFFF00"/>
                </a:solidFill>
              </a:rPr>
              <a:t>a</a:t>
            </a:r>
            <a:r>
              <a:rPr lang="zh-TW" sz="3600"/>
              <a:t>pplication </a:t>
            </a:r>
            <a:r>
              <a:rPr lang="zh-TW" sz="3600">
                <a:solidFill>
                  <a:srgbClr val="FFFF00"/>
                </a:solidFill>
              </a:rPr>
              <a:t>p</a:t>
            </a:r>
            <a:r>
              <a:rPr lang="zh-TW" sz="3600"/>
              <a:t>rogram </a:t>
            </a:r>
            <a:r>
              <a:rPr lang="zh-TW" sz="3600">
                <a:solidFill>
                  <a:srgbClr val="FFFF00"/>
                </a:solidFill>
              </a:rPr>
              <a:t>i</a:t>
            </a:r>
            <a:r>
              <a:rPr lang="zh-TW" sz="3600"/>
              <a:t>nterface，讓application可互相溝通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70775" y="1807100"/>
            <a:ext cx="8520600" cy="167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建立RESTful API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概念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直接利用HTTP的命令和狀態，讓API設計者省下許多功夫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常用HTTP 通訊協定標準方法如下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GET</a:t>
            </a:r>
            <a:r>
              <a:rPr lang="zh-TW" sz="2400"/>
              <a:t> - 讀取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POST</a:t>
            </a:r>
            <a:r>
              <a:rPr lang="zh-TW" sz="2400"/>
              <a:t> - 新增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PUT</a:t>
            </a:r>
            <a:r>
              <a:rPr lang="zh-TW" sz="2400"/>
              <a:t> - 更新</a:t>
            </a:r>
          </a:p>
          <a:p>
            <a:pPr indent="-381000" lvl="1" marL="9144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DELETE</a:t>
            </a:r>
            <a:r>
              <a:rPr lang="zh-TW" sz="2400"/>
              <a:t> - 刪除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279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舉例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028025"/>
            <a:ext cx="8520600" cy="380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DELETE /api/user/12345678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用HTTP通訊協定中的</a:t>
            </a:r>
            <a:r>
              <a:rPr lang="zh-TW" sz="2400">
                <a:solidFill>
                  <a:srgbClr val="FFFF00"/>
                </a:solidFill>
              </a:rPr>
              <a:t>Status Code</a:t>
            </a:r>
            <a:r>
              <a:rPr lang="zh-TW" sz="2400"/>
              <a:t>就可以回傳API執行結果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常見Status Code：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200：正常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404：找不到指定內容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400：錯誤請求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401：未認證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403：存取拒絕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500：內部錯誤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使用Express提供Restful Web API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Express對每種HTTP請求方法都設計了不同的路由綁定函數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GET  -  app.</a:t>
            </a:r>
            <a:r>
              <a:rPr lang="zh-TW" sz="2400">
                <a:solidFill>
                  <a:srgbClr val="FFFF00"/>
                </a:solidFill>
              </a:rPr>
              <a:t>get</a:t>
            </a:r>
            <a:r>
              <a:rPr lang="zh-TW" sz="2400"/>
              <a:t>( )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POST  -  app.</a:t>
            </a:r>
            <a:r>
              <a:rPr lang="zh-TW" sz="2400">
                <a:solidFill>
                  <a:srgbClr val="FFFF00"/>
                </a:solidFill>
              </a:rPr>
              <a:t>post</a:t>
            </a:r>
            <a:r>
              <a:rPr lang="zh-TW" sz="2400"/>
              <a:t>( )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DELETE - app.</a:t>
            </a:r>
            <a:r>
              <a:rPr lang="zh-TW" sz="2400">
                <a:solidFill>
                  <a:srgbClr val="FFFF00"/>
                </a:solidFill>
              </a:rPr>
              <a:t>delete</a:t>
            </a:r>
            <a:r>
              <a:rPr lang="zh-TW" sz="2400"/>
              <a:t>( )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PUT - app.</a:t>
            </a:r>
            <a:r>
              <a:rPr lang="zh-TW" sz="2400">
                <a:solidFill>
                  <a:srgbClr val="FFFF00"/>
                </a:solidFill>
              </a:rPr>
              <a:t>put</a:t>
            </a:r>
            <a:r>
              <a:rPr lang="zh-TW" sz="2400"/>
              <a:t>( 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例子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125" y="279775"/>
            <a:ext cx="4807725" cy="443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1134375"/>
            <a:ext cx="8520600" cy="195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POSTMAN介紹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https://www.getpostman.com/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修改連到自己的mlab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36" y="1017724"/>
            <a:ext cx="7427963" cy="40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https://www.getpostman.com/support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4"/>
            <a:ext cx="8596024" cy="38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49" y="298999"/>
            <a:ext cx="8366100" cy="45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158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google回傳response body (payload)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97" y="833000"/>
            <a:ext cx="6828401" cy="40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跟看原始碼一樣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75" y="1080151"/>
            <a:ext cx="8048050" cy="31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Header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25" y="288487"/>
            <a:ext cx="7389774" cy="45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status code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3634"/>
            <a:ext cx="9143999" cy="300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191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Query String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Browser的search bar</a:t>
            </a:r>
            <a:br>
              <a:rPr lang="zh-TW"/>
            </a:br>
            <a:r>
              <a:rPr lang="zh-TW"/>
              <a:t>只能發GET</a:t>
            </a:r>
            <a:br>
              <a:rPr lang="zh-TW"/>
            </a:b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825" y="1048722"/>
            <a:ext cx="4851850" cy="30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225" y="4340275"/>
            <a:ext cx="6320074" cy="3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99" y="134724"/>
            <a:ext cx="7745399" cy="47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DEMO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00" y="614362"/>
            <a:ext cx="70104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練習：10分鐘	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練習使用postman對網站發出request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練習對自己的server發出request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nodemon與morgan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256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nodemon server.js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安裝nodemon: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npm install nodemon -g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57" y="2647274"/>
            <a:ext cx="7369874" cy="12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1656600"/>
            <a:ext cx="8520600" cy="146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建立購物車的產品目錄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server.js</a:t>
            </a:r>
            <a:r>
              <a:rPr lang="zh-TW"/>
              <a:t>   引入body-parser 模組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app.use</a:t>
            </a:r>
            <a:br>
              <a:rPr lang="zh-TW"/>
            </a:br>
            <a:r>
              <a:rPr lang="zh-TW"/>
              <a:t>=&gt;使用middleware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bodyParser.json( )</a:t>
            </a:r>
            <a:br>
              <a:rPr lang="zh-TW"/>
            </a:br>
            <a:r>
              <a:rPr lang="zh-TW"/>
              <a:t>=&gt;回傳只parse json的</a:t>
            </a:r>
            <a:br>
              <a:rPr lang="zh-TW"/>
            </a:br>
            <a:r>
              <a:rPr lang="zh-TW"/>
              <a:t>middleware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37" y="1017712"/>
            <a:ext cx="51530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250" y="2606349"/>
            <a:ext cx="5426825" cy="16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11700" y="213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 新增category的route   (app/</a:t>
            </a:r>
            <a:r>
              <a:rPr lang="zh-TW">
                <a:solidFill>
                  <a:srgbClr val="FFFF00"/>
                </a:solidFill>
              </a:rPr>
              <a:t>routes.js</a:t>
            </a:r>
            <a:r>
              <a:rPr lang="zh-TW"/>
              <a:t>)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/addCatrgory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POST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275" y="803925"/>
            <a:ext cx="5432600" cy="41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postman測試</a:t>
            </a: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160450"/>
            <a:ext cx="79057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325" y="445025"/>
            <a:ext cx="6825749" cy="44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mlab 會多一筆telephone的類別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產生categories collection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產生一筆telephone document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2214425"/>
            <a:ext cx="4715575" cy="26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150" y="2059324"/>
            <a:ext cx="2864325" cy="29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設計取得所有目錄的route                  Demo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11700" y="11124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取得所有目錄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Category.find( ) - 傳入</a:t>
            </a:r>
            <a:r>
              <a:rPr lang="zh-TW" sz="2400">
                <a:solidFill>
                  <a:srgbClr val="FFFF00"/>
                </a:solidFill>
              </a:rPr>
              <a:t>query條件</a:t>
            </a:r>
            <a:r>
              <a:rPr lang="zh-TW" sz="2400"/>
              <a:t>去找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53" y="2496253"/>
            <a:ext cx="8344299" cy="1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37" y="109537"/>
            <a:ext cx="5419725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用id取得單一目錄                               Demo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Category.</a:t>
            </a:r>
            <a:r>
              <a:rPr lang="zh-TW" sz="2400">
                <a:solidFill>
                  <a:srgbClr val="FFFF00"/>
                </a:solidFill>
              </a:rPr>
              <a:t>findOne   -   傳入id去找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75" y="1695450"/>
            <a:ext cx="8015342" cy="28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練習：用POSTMAN測試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4" y="1152474"/>
            <a:ext cx="7072249" cy="37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morgan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2828925"/>
            <a:ext cx="84963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625" y="307500"/>
            <a:ext cx="34861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50" y="1470875"/>
            <a:ext cx="60579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295275"/>
            <a:ext cx="45339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99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練習15分鐘</a:t>
            </a:r>
            <a:br>
              <a:rPr lang="zh-TW"/>
            </a:br>
            <a:r>
              <a:rPr lang="zh-TW"/>
              <a:t>完成3個route API及測試 並新增3個目錄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311700" y="1507825"/>
            <a:ext cx="8520600" cy="306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get    /category/id/:id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get    /categories/all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post  /addCategory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1082150"/>
            <a:ext cx="8520600" cy="215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建立Fake Data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介紹faker.js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http://marak.github.io/faker.js/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072" y="1895797"/>
            <a:ext cx="2119674" cy="2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212" y="1985450"/>
            <a:ext cx="2695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用法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npm install faker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9950"/>
            <a:ext cx="9144000" cy="216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724" y="289324"/>
            <a:ext cx="1999200" cy="23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748" y="217548"/>
            <a:ext cx="1562400" cy="24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311700" y="458475"/>
            <a:ext cx="8520600" cy="41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新增api/api.js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00" y="1326275"/>
            <a:ext cx="8263799" cy="21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11700" y="244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修改server.js</a:t>
            </a:r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02" y="817152"/>
            <a:ext cx="5717474" cy="129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500" y="2364880"/>
            <a:ext cx="5260124" cy="23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66525" cy="50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25" y="714137"/>
            <a:ext cx="37528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850" y="445025"/>
            <a:ext cx="51054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mlab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會產生products collections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產生10筆product documents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887" y="1922550"/>
            <a:ext cx="60102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240475"/>
            <a:ext cx="8520600" cy="5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VS Code熱鍵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868375"/>
            <a:ext cx="8520600" cy="427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Ctrl + X  刪除一整行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Ctrl + Z  回覆至上一個動作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alt + shift + 向下箭頭   往下repeat游標所在那一行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alt + shift + 向上箭頭   往上repeat游標所在那一行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ctrl + /   註解掉游標所在那一行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練習時間   15分鐘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建立api.js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調整server.js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用postman建立3個類別下的products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683150"/>
            <a:ext cx="8520600" cy="93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建立Product相關的routes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922925" y="1825125"/>
            <a:ext cx="6585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</a:rPr>
              <a:t>/product</a:t>
            </a:r>
            <a:r>
              <a:rPr lang="zh-TW" sz="3600">
                <a:solidFill>
                  <a:srgbClr val="00FFFF"/>
                </a:solidFill>
              </a:rPr>
              <a:t>s</a:t>
            </a:r>
            <a:r>
              <a:rPr lang="zh-TW" sz="3600">
                <a:solidFill>
                  <a:srgbClr val="FFFF00"/>
                </a:solidFill>
              </a:rPr>
              <a:t>/:id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</a:rPr>
              <a:t>/product/:id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</a:rPr>
              <a:t>/productsall/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routes.js</a:t>
            </a:r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00" y="2100250"/>
            <a:ext cx="7865124" cy="1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91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/products/:id   取得某一目錄下所有products</a:t>
            </a:r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0" y="842999"/>
            <a:ext cx="4705249" cy="36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572" y="1422575"/>
            <a:ext cx="3642825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/productsall/     取得所有product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92" y="1017725"/>
            <a:ext cx="4275457" cy="396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/product/:id           id對應到的product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450" y="1152462"/>
            <a:ext cx="54959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1562350"/>
            <a:ext cx="8520600" cy="98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DEMO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建立product相關3個routes</a:t>
            </a:r>
          </a:p>
          <a:p>
            <a:pPr indent="-457200" lvl="0" marL="457200">
              <a:spcBef>
                <a:spcPts val="0"/>
              </a:spcBef>
              <a:buSzPct val="100000"/>
            </a:pPr>
            <a:r>
              <a:rPr lang="zh-TW" sz="3600"/>
              <a:t>用postman測試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01" y="0"/>
            <a:ext cx="51701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80975"/>
            <a:ext cx="69342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VS Code熱鍵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control + ~      在兩個VS code視窗之間切換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ctrl + D  重複選取反白處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ctrl+ C 複製   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ctrl + V 貼上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414337"/>
            <a:ext cx="56769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311700" y="1229225"/>
            <a:ext cx="8520600" cy="127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Robomongo介紹</a:t>
            </a:r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311700" y="2672750"/>
            <a:ext cx="8520600" cy="189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https://robomongo.org/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887" y="3626456"/>
            <a:ext cx="3068235" cy="10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設定連線</a:t>
            </a:r>
          </a:p>
        </p:txBody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401" y="704600"/>
            <a:ext cx="5003075" cy="41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設定帳密及DB</a:t>
            </a:r>
          </a:p>
        </p:txBody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151" y="689325"/>
            <a:ext cx="4949524" cy="413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connect</a:t>
            </a:r>
          </a:p>
        </p:txBody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250" y="858700"/>
            <a:ext cx="64770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496850"/>
            <a:ext cx="74580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404812"/>
            <a:ext cx="85915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18845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Query 的2種使用方式 Callback或 exec</a:t>
            </a:r>
          </a:p>
        </p:txBody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675" y="1152475"/>
            <a:ext cx="6824875" cy="36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PUT method：Updating data</a:t>
            </a:r>
          </a:p>
        </p:txBody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3000"/>
              <a:t>類似POST method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3000"/>
              <a:t>取得form data並去update 現有的document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Recap 步驟</a:t>
            </a: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找到相關的document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對instance做一些變動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Save document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send a JSON response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require( ) 的路徑參數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取得module.exports裡存放的物件(字串，數值，函數等)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接受module(模組)的絕對路徑和相對路徑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可省略module檔案的副檔名 .js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沒有加上前綴(如./)，Node.js會去載入已安裝的核心模組或第三方模組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TW"/>
              <a:t>路徑可以是目錄，require會試圖載入該目錄下的index.js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350" y="3521225"/>
            <a:ext cx="54292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觀念複習</a:t>
            </a:r>
          </a:p>
        </p:txBody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Mongoose model 直接對應到MongoDB的docuement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當你的query找到document A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你就拿到model instance	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對這個instance做異動然後save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Mongoose就會update docuement 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311700" y="354250"/>
            <a:ext cx="8520600" cy="449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Product.findById</a:t>
            </a:r>
            <a:r>
              <a:rPr lang="zh-TW">
                <a:latin typeface="Verdana"/>
                <a:ea typeface="Verdana"/>
                <a:cs typeface="Verdana"/>
                <a:sym typeface="Verdana"/>
              </a:rPr>
              <a:t>(req.params.productid)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.exec(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function(err,</a:t>
            </a:r>
            <a:r>
              <a:rPr lang="zh-TW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product</a:t>
            </a:r>
            <a:r>
              <a:rPr lang="zh-TW">
                <a:latin typeface="Verdana"/>
                <a:ea typeface="Verdana"/>
                <a:cs typeface="Verdana"/>
                <a:sym typeface="Verdana"/>
              </a:rPr>
              <a:t>){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lang="zh-TW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product.name </a:t>
            </a:r>
            <a:r>
              <a:rPr lang="zh-TW">
                <a:latin typeface="Verdana"/>
                <a:ea typeface="Verdana"/>
                <a:cs typeface="Verdana"/>
                <a:sym typeface="Verdana"/>
              </a:rPr>
              <a:t>= req.body.name;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lang="zh-TW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product.save</a:t>
            </a:r>
            <a:r>
              <a:rPr lang="zh-TW">
                <a:latin typeface="Verdana"/>
                <a:ea typeface="Verdana"/>
                <a:cs typeface="Verdana"/>
                <a:sym typeface="Verdana"/>
              </a:rPr>
              <a:t>( function(err, product)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		if(err)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			//deal with err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		}else{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latin typeface="Verdana"/>
                <a:ea typeface="Verdana"/>
                <a:cs typeface="Verdana"/>
                <a:sym typeface="Verdana"/>
              </a:rPr>
              <a:t>				//deal with success}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			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Select</a:t>
            </a:r>
          </a:p>
        </p:txBody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Product.findById(req.params.productid)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zh-TW" sz="24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select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( </a:t>
            </a: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‘ name price’ 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.exec(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.select( ‘</a:t>
            </a: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name </a:t>
            </a:r>
            <a:r>
              <a:rPr b="1"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price’ 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311700" y="2095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Session and Cookie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Stateless</a:t>
            </a:r>
          </a:p>
        </p:txBody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311700" y="11681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HTTP protocol是 </a:t>
            </a:r>
            <a:r>
              <a:rPr lang="zh-TW" sz="2400">
                <a:solidFill>
                  <a:srgbClr val="FFFF00"/>
                </a:solidFill>
              </a:rPr>
              <a:t>Stateless</a:t>
            </a:r>
            <a:r>
              <a:rPr lang="zh-TW" sz="2400"/>
              <a:t> 連線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也就是client與server不會一直保持連線狀態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通常 HTTP以一個頁面request為單位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當client取得頁面後，就不再與server端溝通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下次的頁面request會被視為全新獨立的連線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Session 的機制</a:t>
            </a:r>
          </a:p>
        </p:txBody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以去飲料店買飲料為例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點了飲料以後，店員要處理一下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所以給你一張號碼牌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等下回來時，店員就知道你是誰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type="title"/>
          </p:nvPr>
        </p:nvSpPr>
        <p:spPr>
          <a:xfrm>
            <a:off x="311700" y="208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Session觀念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311700" y="844125"/>
            <a:ext cx="8520600" cy="37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可用cookie來當成號碼牌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利用瀏覽器上的 </a:t>
            </a:r>
            <a:r>
              <a:rPr lang="zh-TW" sz="2400">
                <a:solidFill>
                  <a:srgbClr val="FFFF00"/>
                </a:solidFill>
              </a:rPr>
              <a:t>cookie</a:t>
            </a:r>
            <a:r>
              <a:rPr lang="zh-TW" sz="2400"/>
              <a:t> 達成</a:t>
            </a:r>
            <a:br>
              <a:rPr lang="zh-TW" sz="2400"/>
            </a:br>
            <a:r>
              <a:rPr lang="zh-TW" sz="2400"/>
              <a:t>(</a:t>
            </a:r>
            <a:r>
              <a:rPr lang="zh-TW" sz="2400">
                <a:solidFill>
                  <a:srgbClr val="ADADAD"/>
                </a:solidFill>
              </a:rPr>
              <a:t>現今的</a:t>
            </a:r>
            <a:r>
              <a:rPr lang="zh-TW" sz="2400"/>
              <a:t>瀏覽器</a:t>
            </a:r>
            <a:r>
              <a:rPr lang="zh-TW" sz="2400">
                <a:solidFill>
                  <a:srgbClr val="ADADAD"/>
                </a:solidFill>
              </a:rPr>
              <a:t>預設都支援 Cookie)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利用瀏覽器對同一網域(domain)的頁面，</a:t>
            </a:r>
            <a:br>
              <a:rPr lang="zh-TW" sz="2400"/>
            </a:br>
            <a:r>
              <a:rPr lang="zh-TW" sz="2400"/>
              <a:t>都會傳送同一份cookie到Server的特性</a:t>
            </a:r>
            <a:br>
              <a:rPr lang="zh-TW" sz="2400"/>
            </a:b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cookie內可存放一些資料，Server便可由此得知此次連線與上次連線的關聯性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100850" y="1152475"/>
            <a:ext cx="897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2799750" y="1744900"/>
            <a:ext cx="33429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2823287" y="2240737"/>
            <a:ext cx="3226500" cy="260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2915700" y="2960075"/>
            <a:ext cx="34377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2870100" y="3477550"/>
            <a:ext cx="3528900" cy="260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 txBox="1"/>
          <p:nvPr/>
        </p:nvSpPr>
        <p:spPr>
          <a:xfrm>
            <a:off x="4166875" y="1458400"/>
            <a:ext cx="585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EFEFEF"/>
                </a:solidFill>
              </a:rPr>
              <a:t>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4341600" y="1975850"/>
            <a:ext cx="585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EFEFEF"/>
                </a:solidFill>
              </a:rPr>
              <a:t>2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4279050" y="2598162"/>
            <a:ext cx="585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EFEFEF"/>
                </a:solidFill>
              </a:rPr>
              <a:t>3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4341600" y="3220462"/>
            <a:ext cx="585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EFEFEF"/>
                </a:solidFill>
              </a:rPr>
              <a:t>4</a:t>
            </a:r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50" y="1690675"/>
            <a:ext cx="24193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687" y="1700200"/>
            <a:ext cx="25241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集中式Session</a:t>
            </a: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Server產生的key會在DB建一筆資料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可存放使用者名稱 ，帳號等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缺點：多台機器如何共用session要處理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Cookie-based Session</a:t>
            </a:r>
          </a:p>
        </p:txBody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使用cookie存放session的資料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不發key，直接把資料存在client端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配合加解密機制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缺點：cookie有4KB大小限制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